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43"/>
  </p:notesMasterIdLst>
  <p:sldIdLst>
    <p:sldId id="256" r:id="rId2"/>
    <p:sldId id="281" r:id="rId3"/>
    <p:sldId id="271" r:id="rId4"/>
    <p:sldId id="272" r:id="rId5"/>
    <p:sldId id="285" r:id="rId6"/>
    <p:sldId id="260" r:id="rId7"/>
    <p:sldId id="265" r:id="rId8"/>
    <p:sldId id="266" r:id="rId9"/>
    <p:sldId id="268" r:id="rId10"/>
    <p:sldId id="269" r:id="rId11"/>
    <p:sldId id="267" r:id="rId12"/>
    <p:sldId id="270" r:id="rId13"/>
    <p:sldId id="261" r:id="rId14"/>
    <p:sldId id="263" r:id="rId15"/>
    <p:sldId id="262" r:id="rId16"/>
    <p:sldId id="264" r:id="rId17"/>
    <p:sldId id="273" r:id="rId18"/>
    <p:sldId id="280" r:id="rId19"/>
    <p:sldId id="279" r:id="rId20"/>
    <p:sldId id="274" r:id="rId21"/>
    <p:sldId id="275" r:id="rId22"/>
    <p:sldId id="276" r:id="rId23"/>
    <p:sldId id="288" r:id="rId24"/>
    <p:sldId id="277" r:id="rId25"/>
    <p:sldId id="286" r:id="rId26"/>
    <p:sldId id="282" r:id="rId27"/>
    <p:sldId id="287" r:id="rId28"/>
    <p:sldId id="289" r:id="rId29"/>
    <p:sldId id="284" r:id="rId30"/>
    <p:sldId id="290" r:id="rId31"/>
    <p:sldId id="283" r:id="rId32"/>
    <p:sldId id="291" r:id="rId33"/>
    <p:sldId id="292" r:id="rId34"/>
    <p:sldId id="299" r:id="rId35"/>
    <p:sldId id="295" r:id="rId36"/>
    <p:sldId id="296" r:id="rId37"/>
    <p:sldId id="294" r:id="rId38"/>
    <p:sldId id="297" r:id="rId39"/>
    <p:sldId id="257" r:id="rId40"/>
    <p:sldId id="278" r:id="rId41"/>
    <p:sldId id="259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50"/>
    <p:restoredTop sz="78068" autoAdjust="0"/>
  </p:normalViewPr>
  <p:slideViewPr>
    <p:cSldViewPr snapToGrid="0" snapToObjects="1">
      <p:cViewPr varScale="1">
        <p:scale>
          <a:sx n="86" d="100"/>
          <a:sy n="86" d="100"/>
        </p:scale>
        <p:origin x="31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tiff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gif>
</file>

<file path=ppt/media/image28.jpeg>
</file>

<file path=ppt/media/image3.tiff>
</file>

<file path=ppt/media/image4.tiff>
</file>

<file path=ppt/media/image5.tiff>
</file>

<file path=ppt/media/image6.tiff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B5F429-22D2-41D8-BA4A-61203DC4CDBE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FAD49-8815-4673-A69C-173DD23B7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19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discussion.</a:t>
            </a:r>
          </a:p>
          <a:p>
            <a:endParaRPr lang="en-US" dirty="0"/>
          </a:p>
          <a:p>
            <a:r>
              <a:rPr lang="en-US" dirty="0"/>
              <a:t>Questions</a:t>
            </a:r>
          </a:p>
          <a:p>
            <a:r>
              <a:rPr lang="en-US" dirty="0"/>
              <a:t>Comments</a:t>
            </a:r>
            <a:endParaRPr lang="en-US" baseline="0" dirty="0"/>
          </a:p>
          <a:p>
            <a:r>
              <a:rPr lang="en-US" baseline="0" dirty="0"/>
              <a:t>Tips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437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talk a little about keeping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4206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technet.microsoft.com</a:t>
            </a:r>
            <a:r>
              <a:rPr lang="en-US" dirty="0"/>
              <a:t>/en-us/magazine/2008.08.pulse.aspx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3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short iterations if possible.</a:t>
            </a:r>
            <a:r>
              <a:rPr lang="en-US" baseline="0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04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Repeat</a:t>
            </a:r>
            <a:r>
              <a:rPr lang="en-US" baseline="0" dirty="0"/>
              <a:t> until speedy.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159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Primarily focus on Entity Framework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4224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 Profiler</a:t>
            </a:r>
          </a:p>
          <a:p>
            <a:r>
              <a:rPr lang="en-US" dirty="0"/>
              <a:t>Entity Framework Query</a:t>
            </a:r>
            <a:r>
              <a:rPr lang="en-US" baseline="0" dirty="0"/>
              <a:t> optimization</a:t>
            </a:r>
          </a:p>
          <a:p>
            <a:r>
              <a:rPr lang="en-US" baseline="0" dirty="0"/>
              <a:t>- Talk about getting the data that you need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229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Overuse of design patterns leads to situations where you call</a:t>
            </a:r>
            <a:r>
              <a:rPr lang="en-US" baseline="0" dirty="0"/>
              <a:t> something that triggers a ton of spurious data access. </a:t>
            </a:r>
          </a:p>
          <a:p>
            <a:r>
              <a:rPr lang="en-US" baseline="0" dirty="0"/>
              <a:t>i.e. calling a whole transaction object for a few fields. </a:t>
            </a:r>
          </a:p>
          <a:p>
            <a:endParaRPr lang="en-US" baseline="0" dirty="0"/>
          </a:p>
          <a:p>
            <a:r>
              <a:rPr lang="en-US" baseline="0" dirty="0"/>
              <a:t>Mention builder pattern overuse</a:t>
            </a:r>
          </a:p>
          <a:p>
            <a:endParaRPr lang="en-US" baseline="0" dirty="0"/>
          </a:p>
          <a:p>
            <a:r>
              <a:rPr lang="en-US" baseline="0" dirty="0"/>
              <a:t>Mention Cargo Cult programming – including patterns just </a:t>
            </a:r>
            <a:r>
              <a:rPr lang="en-US" baseline="0" dirty="0" err="1"/>
              <a:t>‘cause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455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MVC</a:t>
            </a:r>
            <a:r>
              <a:rPr lang="en-US" baseline="0" dirty="0"/>
              <a:t> Layer is the middle of the stack. Like the cream filling of an Oreo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966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Upgrade</a:t>
            </a:r>
            <a:r>
              <a:rPr lang="en-US" baseline="0" dirty="0"/>
              <a:t> if you can! </a:t>
            </a:r>
            <a:endParaRPr lang="en-US" dirty="0"/>
          </a:p>
          <a:p>
            <a:r>
              <a:rPr lang="en-US" dirty="0"/>
              <a:t>ASP.NET Core is</a:t>
            </a:r>
            <a:r>
              <a:rPr lang="en-US" baseline="0" dirty="0"/>
              <a:t> way faster than previous versions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Upwards of 2300% faster (if you believe the benchmarks)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04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</a:t>
            </a:r>
            <a:r>
              <a:rPr lang="en-US" baseline="0" dirty="0"/>
              <a:t> </a:t>
            </a:r>
            <a:r>
              <a:rPr lang="en-US" dirty="0"/>
              <a:t>Serialization</a:t>
            </a:r>
            <a:r>
              <a:rPr lang="en-US" baseline="0" dirty="0"/>
              <a:t> can really add up in modern architectures</a:t>
            </a:r>
          </a:p>
          <a:p>
            <a:pPr marL="0" indent="0">
              <a:buFontTx/>
              <a:buNone/>
            </a:pPr>
            <a:r>
              <a:rPr lang="en-US" dirty="0"/>
              <a:t>- Not</a:t>
            </a:r>
            <a:r>
              <a:rPr lang="en-US" baseline="0" dirty="0"/>
              <a:t> all </a:t>
            </a:r>
            <a:r>
              <a:rPr lang="en-US" baseline="0" dirty="0" err="1"/>
              <a:t>serializers</a:t>
            </a:r>
            <a:r>
              <a:rPr lang="en-US" baseline="0" dirty="0"/>
              <a:t> are created equal, and the out of the box ones aren’t all that great. 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Watch out for complex entities. They can trash your serialization performance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0" indent="0">
              <a:buFontTx/>
              <a:buNone/>
            </a:pPr>
            <a:r>
              <a:rPr lang="en-US" baseline="0" dirty="0"/>
              <a:t>You’re not going to see this until you start heaping on the load. 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718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we need to be fast for “lazy entitled millennials” ?</a:t>
            </a:r>
          </a:p>
          <a:p>
            <a:r>
              <a:rPr lang="en-US" dirty="0"/>
              <a:t>No! There are lots of reasons for</a:t>
            </a:r>
            <a:r>
              <a:rPr lang="en-US" baseline="0" dirty="0"/>
              <a:t> quick applications. </a:t>
            </a:r>
          </a:p>
          <a:p>
            <a:endParaRPr lang="en-US" dirty="0"/>
          </a:p>
          <a:p>
            <a:r>
              <a:rPr lang="en-US" dirty="0"/>
              <a:t>Why should you make performance </a:t>
            </a:r>
            <a:r>
              <a:rPr lang="en-US"/>
              <a:t>a priority</a:t>
            </a:r>
            <a:r>
              <a:rPr lang="en-US" baseline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752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Excessive production logging is a “career limiting move”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293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Demo</a:t>
            </a:r>
          </a:p>
          <a:p>
            <a:r>
              <a:rPr lang="en-US" dirty="0"/>
              <a:t>Session Locking</a:t>
            </a:r>
          </a:p>
          <a:p>
            <a:r>
              <a:rPr lang="en-US" dirty="0"/>
              <a:t>Reducing</a:t>
            </a:r>
            <a:r>
              <a:rPr lang="en-US" baseline="0" dirty="0"/>
              <a:t> View Engines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8682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Reduce the number of assets your app pipes</a:t>
            </a:r>
            <a:r>
              <a:rPr lang="en-US" baseline="0" dirty="0"/>
              <a:t> down</a:t>
            </a:r>
          </a:p>
          <a:p>
            <a:r>
              <a:rPr lang="en-US" dirty="0"/>
              <a:t>https://visualstudiogallery.msdn.microsoft.com/9ec27da7-e24b-4d56-8064-fd7e88ac1c40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726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Reduce the number of assets your app pipes</a:t>
            </a:r>
            <a:r>
              <a:rPr lang="en-US" baseline="0" dirty="0"/>
              <a:t> down</a:t>
            </a:r>
          </a:p>
          <a:p>
            <a:r>
              <a:rPr lang="en-US" dirty="0"/>
              <a:t>https://visualstudiogallery.msdn.microsoft.com/9ec27da7-e24b-4d56-8064-fd7e88ac1c40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2918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block the user flow</a:t>
            </a:r>
          </a:p>
          <a:p>
            <a:r>
              <a:rPr lang="en-US" dirty="0"/>
              <a:t>Use</a:t>
            </a:r>
            <a:r>
              <a:rPr lang="en-US" baseline="0" dirty="0"/>
              <a:t> </a:t>
            </a:r>
            <a:r>
              <a:rPr lang="en-US" baseline="0" dirty="0" err="1"/>
              <a:t>async</a:t>
            </a:r>
            <a:r>
              <a:rPr lang="en-US" baseline="0" dirty="0"/>
              <a:t> loading of slow loading content</a:t>
            </a:r>
          </a:p>
          <a:p>
            <a:r>
              <a:rPr lang="en-US" baseline="0" dirty="0"/>
              <a:t>Use ajax for form submits so the user doesn’t lose page focus. </a:t>
            </a:r>
          </a:p>
          <a:p>
            <a:r>
              <a:rPr lang="en-US" baseline="0" dirty="0"/>
              <a:t>Client Side Validation – not for security reasons</a:t>
            </a:r>
          </a:p>
          <a:p>
            <a:r>
              <a:rPr lang="en-US" baseline="0" dirty="0"/>
              <a:t>Try to get a page in front of the user as soon as possible. </a:t>
            </a:r>
          </a:p>
          <a:p>
            <a:endParaRPr lang="en-US" baseline="0" dirty="0"/>
          </a:p>
          <a:p>
            <a:r>
              <a:rPr lang="en-US" baseline="0" dirty="0"/>
              <a:t>The overall goal of all of this is immediate response for the users.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3483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spinners and progress bars for</a:t>
            </a:r>
            <a:r>
              <a:rPr lang="en-US" baseline="0" dirty="0"/>
              <a:t> long running operations</a:t>
            </a:r>
          </a:p>
          <a:p>
            <a:r>
              <a:rPr lang="en-US" baseline="0" dirty="0"/>
              <a:t>Can also do </a:t>
            </a:r>
            <a:r>
              <a:rPr lang="en-US" baseline="0" dirty="0" err="1"/>
              <a:t>async</a:t>
            </a:r>
            <a:r>
              <a:rPr lang="en-US" baseline="0" dirty="0"/>
              <a:t> and report back if it’s something that takes a really long time (like an import)</a:t>
            </a:r>
          </a:p>
          <a:p>
            <a:r>
              <a:rPr lang="en-US" baseline="0" dirty="0"/>
              <a:t>The key is immediate response to the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339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Bundling</a:t>
            </a:r>
            <a:r>
              <a:rPr lang="en-US" baseline="0" dirty="0"/>
              <a:t> options</a:t>
            </a:r>
          </a:p>
          <a:p>
            <a:r>
              <a:rPr lang="en-US" baseline="0" dirty="0"/>
              <a:t>Show the Extension and the Bundle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84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</a:t>
            </a:r>
            <a:r>
              <a:rPr lang="en-US" baseline="0" dirty="0"/>
              <a:t> is Money – page 20</a:t>
            </a:r>
          </a:p>
          <a:p>
            <a:r>
              <a:rPr lang="en-US" baseline="0" dirty="0"/>
              <a:t>Concentration Measured by EEG</a:t>
            </a:r>
          </a:p>
          <a:p>
            <a:endParaRPr lang="en-US" baseline="0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2011, CA Technologies commissioned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Foviance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customer experience consultancy, to conduct a series of lab experiments at Glasgow Caledonian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versity.11 The participants wore an EEG (electroencephalography) cap to monitor their brainwave activity while they performed routine online transactions.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pants completed tasks using either a 5 MB web connection or a connection that had been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cially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slowed down to 2 MB. 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Brainwave analysis from the experiment revealed that participants had to concentrate up to 50% more when using websites via the slower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When asked what they liked most and least about the websites they used during the study, participants frequently cited speed as a top concern: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Slow sites break flow</a:t>
            </a:r>
            <a:r>
              <a:rPr lang="en-US" baseline="0" dirty="0"/>
              <a:t> and cause the user to be stressed. </a:t>
            </a:r>
          </a:p>
          <a:p>
            <a:r>
              <a:rPr lang="en-US" baseline="0" dirty="0"/>
              <a:t>Think about how this impacts testing and development, as well customer adoption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is Money,</a:t>
            </a:r>
            <a:r>
              <a:rPr lang="en-US" baseline="0" dirty="0"/>
              <a:t> page 16</a:t>
            </a:r>
          </a:p>
          <a:p>
            <a:endParaRPr lang="en-US" dirty="0"/>
          </a:p>
          <a:p>
            <a:r>
              <a:rPr lang="en-US" dirty="0"/>
              <a:t>Any break in flow is bad news.</a:t>
            </a:r>
            <a:r>
              <a:rPr lang="en-US" baseline="0" dirty="0"/>
              <a:t> </a:t>
            </a:r>
          </a:p>
          <a:p>
            <a:endParaRPr lang="en-US" baseline="0" dirty="0"/>
          </a:p>
          <a:p>
            <a:r>
              <a:rPr lang="en-US" baseline="0" dirty="0"/>
              <a:t>These are based on a study from the 90’s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88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is Money,</a:t>
            </a:r>
            <a:r>
              <a:rPr lang="en-US" baseline="0" dirty="0"/>
              <a:t> page 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58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Spinners make</a:t>
            </a:r>
            <a:r>
              <a:rPr lang="en-US" baseline="0" dirty="0"/>
              <a:t> apps seems 10% faster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6388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Source (WP:NFCC#4), Fair use, https://en.wikipedia.org/w/index.php?curid=44986951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044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Unit</a:t>
            </a:r>
            <a:r>
              <a:rPr lang="en-US" baseline="0" dirty="0"/>
              <a:t> / Integration tests for correctness</a:t>
            </a:r>
          </a:p>
          <a:p>
            <a:r>
              <a:rPr lang="en-US" baseline="0" dirty="0"/>
              <a:t>UI Tests for correctness and single thread load analysis</a:t>
            </a:r>
          </a:p>
          <a:p>
            <a:r>
              <a:rPr lang="en-US" baseline="0" dirty="0"/>
              <a:t>Load tests – Try to simulate user action.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921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5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4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61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566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18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39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7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27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216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6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03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3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FD6BD-3DF1-6E46-823A-520B448C17E4}" type="datetimeFigureOut">
              <a:rPr lang="en-US" smtClean="0"/>
              <a:t>7/4/2016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336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gif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43502"/>
            <a:ext cx="9144000" cy="1957721"/>
          </a:xfrm>
        </p:spPr>
        <p:txBody>
          <a:bodyPr/>
          <a:lstStyle/>
          <a:p>
            <a:pPr algn="l"/>
            <a:r>
              <a:rPr lang="en-US" dirty="0"/>
              <a:t>Full Stack ASP.NET Performance Tuning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612691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Dustin J 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Website: </a:t>
            </a:r>
            <a:r>
              <a:rPr lang="en-US" dirty="0" err="1"/>
              <a:t>www.dustinewers.com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DustinEwers</a:t>
            </a:r>
            <a:r>
              <a:rPr lang="en-US" dirty="0"/>
              <a:t>/asp-net-performance </a:t>
            </a:r>
          </a:p>
        </p:txBody>
      </p:sp>
    </p:spTree>
    <p:extLst>
      <p:ext uri="{BB962C8B-B14F-4D97-AF65-F5344CB8AC3E}">
        <p14:creationId xmlns:p14="http://schemas.microsoft.com/office/powerpoint/2010/main" val="30387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36538"/>
            <a:ext cx="10131425" cy="1456267"/>
          </a:xfrm>
        </p:spPr>
        <p:txBody>
          <a:bodyPr/>
          <a:lstStyle/>
          <a:p>
            <a:r>
              <a:rPr lang="en-US" dirty="0"/>
              <a:t>People </a:t>
            </a:r>
            <a:r>
              <a:rPr lang="en-US" sz="5400" b="1" dirty="0"/>
              <a:t>hate</a:t>
            </a:r>
            <a:r>
              <a:rPr lang="en-US" dirty="0"/>
              <a:t> slow sites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1" y="4675400"/>
            <a:ext cx="1103401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Survey:</a:t>
            </a:r>
          </a:p>
          <a:p>
            <a:r>
              <a:rPr lang="en-US" sz="3200" dirty="0"/>
              <a:t>71% of people regularly feel inconvenienced by slow web sites</a:t>
            </a:r>
          </a:p>
          <a:p>
            <a:r>
              <a:rPr lang="en-US" sz="3200" dirty="0"/>
              <a:t>&gt; 30% report increased performance related stress or anger</a:t>
            </a:r>
          </a:p>
        </p:txBody>
      </p:sp>
      <p:sp>
        <p:nvSpPr>
          <p:cNvPr id="3" name="AutoShape 2" descr="Image result for punching a hole in a compute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http://wac.450f.edgecastcdn.net/80450F/wyrk.com/files/2014/02/RS3925_135165692-sc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483" y="1330327"/>
            <a:ext cx="4969030" cy="331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1928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Slow sites are harder to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Study:</a:t>
            </a:r>
          </a:p>
          <a:p>
            <a:pPr marL="0" indent="0">
              <a:buNone/>
            </a:pPr>
            <a:r>
              <a:rPr lang="en-US" sz="3200" dirty="0"/>
              <a:t>5mb connection slowed to 2mb  </a:t>
            </a:r>
          </a:p>
          <a:p>
            <a:pPr marL="0" indent="0">
              <a:buNone/>
            </a:pPr>
            <a:r>
              <a:rPr lang="en-US" sz="3200" dirty="0"/>
              <a:t>Caused a </a:t>
            </a:r>
            <a:r>
              <a:rPr lang="en-US" sz="6600" dirty="0"/>
              <a:t>50% increase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in required concentration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2050" name="Picture 2" descr="http://coconutheadsets.com/wp-content/uploads/2009/12/sisyphu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08874" y="2065867"/>
            <a:ext cx="3482975" cy="3909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34421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/>
              <a:t>Do you want this to be your app?</a:t>
            </a:r>
          </a:p>
        </p:txBody>
      </p:sp>
      <p:pic>
        <p:nvPicPr>
          <p:cNvPr id="4" name="Picture 2" descr="https://i.ytimg.com/vi/VMJqIyW849s/hq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56669" y="1690688"/>
            <a:ext cx="6189688" cy="464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578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228600"/>
            <a:ext cx="10131425" cy="1456267"/>
          </a:xfrm>
        </p:spPr>
        <p:txBody>
          <a:bodyPr/>
          <a:lstStyle/>
          <a:p>
            <a:r>
              <a:rPr lang="en-US" dirty="0"/>
              <a:t>What’s Fast?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1" y="1513417"/>
            <a:ext cx="10131425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0.1 second  = Instantaneous</a:t>
            </a:r>
          </a:p>
          <a:p>
            <a:pPr marL="0" indent="0">
              <a:buNone/>
            </a:pPr>
            <a:r>
              <a:rPr lang="en-US" sz="2800" dirty="0"/>
              <a:t>1 second = seamless</a:t>
            </a:r>
          </a:p>
          <a:p>
            <a:pPr marL="0" indent="0">
              <a:buNone/>
            </a:pPr>
            <a:r>
              <a:rPr lang="en-US" sz="2800" dirty="0"/>
              <a:t>1-10 seconds = keeps attention, (Danger Zone!)</a:t>
            </a:r>
          </a:p>
          <a:p>
            <a:pPr marL="0" indent="0">
              <a:buNone/>
            </a:pPr>
            <a:r>
              <a:rPr lang="en-US" sz="2800" dirty="0"/>
              <a:t>&gt; 10 seconds = loss of attention, (Right out!)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Picture 6" descr="http://kids.nationalgeographic.com/content/dam/kids/photos/animals/Mammals/A-G/cheetah-running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9255" y="3721720"/>
            <a:ext cx="4275665" cy="240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680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people expect?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49% expect load times of 2 seconds or less, </a:t>
            </a:r>
          </a:p>
          <a:p>
            <a:r>
              <a:rPr lang="en-US" sz="4000" dirty="0"/>
              <a:t>18% expect pages to load instantly </a:t>
            </a:r>
          </a:p>
        </p:txBody>
      </p:sp>
    </p:spTree>
    <p:extLst>
      <p:ext uri="{BB962C8B-B14F-4D97-AF65-F5344CB8AC3E}">
        <p14:creationId xmlns:p14="http://schemas.microsoft.com/office/powerpoint/2010/main" val="2506480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I cheat?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Progress bars</a:t>
            </a:r>
          </a:p>
          <a:p>
            <a:r>
              <a:rPr lang="en-US" sz="3600" dirty="0"/>
              <a:t>Spinners</a:t>
            </a:r>
          </a:p>
          <a:p>
            <a:r>
              <a:rPr lang="en-US" sz="3600" dirty="0"/>
              <a:t>Progressive loading of content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64778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dirty="0"/>
              <a:t>Think like a Scientist!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407" y="1757569"/>
            <a:ext cx="7691184" cy="481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839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Scientist Mindset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351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Gather Baseline Data</a:t>
            </a:r>
          </a:p>
          <a:p>
            <a:pPr marL="0" indent="0">
              <a:buNone/>
            </a:pPr>
            <a:r>
              <a:rPr lang="en-US" dirty="0"/>
              <a:t>2. Run an experiment</a:t>
            </a:r>
          </a:p>
          <a:p>
            <a:pPr marL="0" indent="0">
              <a:buNone/>
            </a:pPr>
            <a:r>
              <a:rPr lang="en-US" dirty="0"/>
              <a:t>3. Compare the results to your baseline</a:t>
            </a:r>
          </a:p>
          <a:p>
            <a:pPr marL="0" indent="0">
              <a:buNone/>
            </a:pPr>
            <a:r>
              <a:rPr lang="en-US" dirty="0"/>
              <a:t>4. Repeat until speedy.</a:t>
            </a:r>
          </a:p>
        </p:txBody>
      </p:sp>
      <p:pic>
        <p:nvPicPr>
          <p:cNvPr id="1026" name="Picture 2" descr="Speedy Gonzales (1955 short)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4801" y="1635125"/>
            <a:ext cx="3738266" cy="2803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0804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 dirty="0"/>
              <a:t>Unit Tests / Integration Tests</a:t>
            </a:r>
          </a:p>
          <a:p>
            <a:r>
              <a:rPr lang="en-US" sz="4000" dirty="0"/>
              <a:t>UI Tests</a:t>
            </a:r>
          </a:p>
          <a:p>
            <a:r>
              <a:rPr lang="en-US" sz="4000" dirty="0"/>
              <a:t>Load Tests</a:t>
            </a:r>
          </a:p>
        </p:txBody>
      </p:sp>
    </p:spTree>
    <p:extLst>
      <p:ext uri="{BB962C8B-B14F-4D97-AF65-F5344CB8AC3E}">
        <p14:creationId xmlns:p14="http://schemas.microsoft.com/office/powerpoint/2010/main" val="3321502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imey-wimey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" b="14405"/>
          <a:stretch/>
        </p:blipFill>
        <p:spPr bwMode="auto">
          <a:xfrm>
            <a:off x="1809750" y="1672355"/>
            <a:ext cx="8572500" cy="4748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346792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Keeping Time</a:t>
            </a:r>
          </a:p>
        </p:txBody>
      </p:sp>
    </p:spTree>
    <p:extLst>
      <p:ext uri="{BB962C8B-B14F-4D97-AF65-F5344CB8AC3E}">
        <p14:creationId xmlns:p14="http://schemas.microsoft.com/office/powerpoint/2010/main" val="2825315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171" y="856445"/>
            <a:ext cx="4245591" cy="1325563"/>
          </a:xfrm>
        </p:spPr>
        <p:txBody>
          <a:bodyPr>
            <a:normAutofit/>
          </a:bodyPr>
          <a:lstStyle/>
          <a:p>
            <a:r>
              <a:rPr lang="en-US" sz="7200" dirty="0"/>
              <a:t>Speak up!</a:t>
            </a:r>
          </a:p>
        </p:txBody>
      </p:sp>
      <p:pic>
        <p:nvPicPr>
          <p:cNvPr id="1026" name="Picture 2" descr="https://images-na.ssl-images-amazon.com/images/I/51KSjQz8gwL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2" r="26893"/>
          <a:stretch/>
        </p:blipFill>
        <p:spPr bwMode="auto">
          <a:xfrm>
            <a:off x="8446827" y="658552"/>
            <a:ext cx="2639704" cy="5796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39171" y="1997342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(If you want to…)</a:t>
            </a:r>
          </a:p>
        </p:txBody>
      </p:sp>
    </p:spTree>
    <p:extLst>
      <p:ext uri="{BB962C8B-B14F-4D97-AF65-F5344CB8AC3E}">
        <p14:creationId xmlns:p14="http://schemas.microsoft.com/office/powerpoint/2010/main" val="27049984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78658"/>
            <a:ext cx="10131425" cy="1456267"/>
          </a:xfrm>
        </p:spPr>
        <p:txBody>
          <a:bodyPr/>
          <a:lstStyle/>
          <a:p>
            <a:r>
              <a:rPr lang="en-US" dirty="0"/>
              <a:t>Tracking Performance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037944" y="1690688"/>
            <a:ext cx="397364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b="1" dirty="0"/>
              <a:t>Aggregate Performance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New Relic</a:t>
            </a:r>
          </a:p>
          <a:p>
            <a:pPr>
              <a:buFontTx/>
              <a:buChar char="-"/>
            </a:pPr>
            <a:r>
              <a:rPr lang="en-US" dirty="0" err="1"/>
              <a:t>Perfmon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Stackfy</a:t>
            </a:r>
            <a:r>
              <a:rPr lang="en-US" dirty="0"/>
              <a:t> APM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5801" y="1694270"/>
            <a:ext cx="397364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Individual Performance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VS.NET Profiler</a:t>
            </a:r>
          </a:p>
          <a:p>
            <a:pPr>
              <a:buFontTx/>
              <a:buChar char="-"/>
            </a:pPr>
            <a:r>
              <a:rPr lang="en-US" dirty="0" err="1"/>
              <a:t>Miniprofiler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Stackfy</a:t>
            </a:r>
            <a:r>
              <a:rPr lang="en-US" dirty="0"/>
              <a:t> Prefix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849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328" y="2575133"/>
            <a:ext cx="10515600" cy="13822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Change </a:t>
            </a:r>
            <a:r>
              <a:rPr lang="en-US" sz="6000" b="1" dirty="0"/>
              <a:t>only 1</a:t>
            </a:r>
            <a:r>
              <a:rPr lang="en-US" sz="4400" dirty="0"/>
              <a:t> </a:t>
            </a:r>
            <a:r>
              <a:rPr lang="en-US" sz="6000" b="1" dirty="0"/>
              <a:t>thing</a:t>
            </a:r>
            <a:r>
              <a:rPr lang="en-US" sz="6000" dirty="0"/>
              <a:t> </a:t>
            </a:r>
            <a:r>
              <a:rPr lang="en-US" sz="4400" dirty="0"/>
              <a:t>at a time!</a:t>
            </a:r>
          </a:p>
        </p:txBody>
      </p:sp>
    </p:spTree>
    <p:extLst>
      <p:ext uri="{BB962C8B-B14F-4D97-AF65-F5344CB8AC3E}">
        <p14:creationId xmlns:p14="http://schemas.microsoft.com/office/powerpoint/2010/main" val="5477726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54832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Compare | Evaluate | Repeat</a:t>
            </a:r>
          </a:p>
        </p:txBody>
      </p:sp>
    </p:spTree>
    <p:extLst>
      <p:ext uri="{BB962C8B-B14F-4D97-AF65-F5344CB8AC3E}">
        <p14:creationId xmlns:p14="http://schemas.microsoft.com/office/powerpoint/2010/main" val="1530130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i.ytimg.com/vi/ikCmdOYBBVw/maxresdefa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3735" y="1431238"/>
            <a:ext cx="9157649" cy="515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3299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Data Layer</a:t>
            </a:r>
          </a:p>
        </p:txBody>
      </p:sp>
    </p:spTree>
    <p:extLst>
      <p:ext uri="{BB962C8B-B14F-4D97-AF65-F5344CB8AC3E}">
        <p14:creationId xmlns:p14="http://schemas.microsoft.com/office/powerpoint/2010/main" val="794174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592132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4565892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Picard facepalm H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39" y="146716"/>
            <a:ext cx="8728879" cy="6546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239" y="146716"/>
            <a:ext cx="7828128" cy="1654788"/>
          </a:xfrm>
        </p:spPr>
        <p:txBody>
          <a:bodyPr>
            <a:noAutofit/>
          </a:bodyPr>
          <a:lstStyle/>
          <a:p>
            <a:r>
              <a:rPr lang="en-US" sz="3600" b="1" dirty="0"/>
              <a:t>When you see someone </a:t>
            </a:r>
            <a:br>
              <a:rPr lang="en-US" sz="3600" b="1" dirty="0"/>
            </a:br>
            <a:r>
              <a:rPr lang="en-US" sz="3600" b="1" dirty="0"/>
              <a:t>get a </a:t>
            </a:r>
            <a:r>
              <a:rPr lang="en-US" b="1" dirty="0"/>
              <a:t>whole 50 item object graph </a:t>
            </a:r>
            <a:br>
              <a:rPr lang="en-US" sz="3600" b="1" dirty="0"/>
            </a:br>
            <a:r>
              <a:rPr lang="en-US" sz="3600" b="1" dirty="0"/>
              <a:t>for a </a:t>
            </a:r>
            <a:r>
              <a:rPr lang="en-US" b="1" dirty="0"/>
              <a:t>five field grid</a:t>
            </a:r>
            <a:r>
              <a:rPr lang="en-US" sz="3600" b="1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4236312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Caching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Lots of tools – </a:t>
            </a:r>
            <a:r>
              <a:rPr lang="en-US" dirty="0" err="1"/>
              <a:t>Redis</a:t>
            </a:r>
            <a:r>
              <a:rPr lang="en-US" dirty="0"/>
              <a:t>, </a:t>
            </a:r>
            <a:r>
              <a:rPr lang="en-US" dirty="0" err="1"/>
              <a:t>Ncache</a:t>
            </a:r>
            <a:r>
              <a:rPr lang="en-US" dirty="0"/>
              <a:t>, Memory Cache</a:t>
            </a:r>
          </a:p>
          <a:p>
            <a:pPr marL="0" indent="0">
              <a:buNone/>
            </a:pPr>
            <a:r>
              <a:rPr lang="en-US" dirty="0"/>
              <a:t>Be smart about cache expiration</a:t>
            </a:r>
          </a:p>
          <a:p>
            <a:pPr marL="0" indent="0">
              <a:buNone/>
            </a:pPr>
            <a:r>
              <a:rPr lang="en-US" dirty="0"/>
              <a:t>Put all of your caching in one layer</a:t>
            </a:r>
          </a:p>
          <a:p>
            <a:pPr marL="0" indent="0">
              <a:buNone/>
            </a:pPr>
            <a:r>
              <a:rPr lang="en-US" dirty="0"/>
              <a:t>You want to cache things that are hard to get and/or don’t change.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972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4592"/>
            <a:ext cx="12192000" cy="1276066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MVC Layer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470" y="1423739"/>
            <a:ext cx="7162089" cy="51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7226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spnetcore cak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204" y="388962"/>
            <a:ext cx="8324517" cy="624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83785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Serialization</a:t>
            </a:r>
          </a:p>
        </p:txBody>
      </p:sp>
      <p:pic>
        <p:nvPicPr>
          <p:cNvPr id="2050" name="Picture 2" descr="performa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689" y="1448320"/>
            <a:ext cx="8618830" cy="4720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804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59" y="154859"/>
            <a:ext cx="10131425" cy="1334728"/>
          </a:xfrm>
        </p:spPr>
        <p:txBody>
          <a:bodyPr>
            <a:normAutofit/>
          </a:bodyPr>
          <a:lstStyle/>
          <a:p>
            <a:r>
              <a:rPr lang="en-US" sz="6000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959" y="1489586"/>
            <a:ext cx="4078574" cy="50382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Why?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What?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Scientist Mindset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Data Layer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MVC Layer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UI/Client Side Code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672" y="1489587"/>
            <a:ext cx="6019128" cy="391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628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Careful About What You Log</a:t>
            </a:r>
          </a:p>
        </p:txBody>
      </p:sp>
      <p:pic>
        <p:nvPicPr>
          <p:cNvPr id="6146" name="Picture 2" descr="https://www.nps.gov/sacn/learn/historyculture/images/pf010936logja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97666"/>
            <a:ext cx="6096000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97424" y="1693673"/>
            <a:ext cx="59367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Perhaps we should </a:t>
            </a:r>
            <a:r>
              <a:rPr lang="en-US" sz="2800" b="1" dirty="0">
                <a:solidFill>
                  <a:schemeClr val="bg1"/>
                </a:solidFill>
              </a:rPr>
              <a:t>turn down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the logging level… </a:t>
            </a:r>
          </a:p>
        </p:txBody>
      </p:sp>
    </p:spTree>
    <p:extLst>
      <p:ext uri="{BB962C8B-B14F-4D97-AF65-F5344CB8AC3E}">
        <p14:creationId xmlns:p14="http://schemas.microsoft.com/office/powerpoint/2010/main" val="12095382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592132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More Demos</a:t>
            </a:r>
          </a:p>
        </p:txBody>
      </p:sp>
    </p:spTree>
    <p:extLst>
      <p:ext uri="{BB962C8B-B14F-4D97-AF65-F5344CB8AC3E}">
        <p14:creationId xmlns:p14="http://schemas.microsoft.com/office/powerpoint/2010/main" val="14793226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Client Side Layer</a:t>
            </a:r>
          </a:p>
        </p:txBody>
      </p:sp>
      <p:pic>
        <p:nvPicPr>
          <p:cNvPr id="2050" name="Picture 2" descr="http://www.photolibrarysoftware.com/wp-content/uploads/2015/11/html5-defeats-adobe-flas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0" y="2081350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7708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Bundling and </a:t>
            </a:r>
            <a:r>
              <a:rPr lang="en-US" dirty="0" err="1"/>
              <a:t>Minification</a:t>
            </a:r>
            <a:r>
              <a:rPr lang="en-US" dirty="0"/>
              <a:t> (JS and CSS)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57996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Why?</a:t>
            </a:r>
          </a:p>
          <a:p>
            <a:endParaRPr lang="en-US" sz="3200" dirty="0"/>
          </a:p>
          <a:p>
            <a:r>
              <a:rPr lang="en-US" sz="3200" dirty="0"/>
              <a:t>Reduce file size</a:t>
            </a:r>
          </a:p>
          <a:p>
            <a:r>
              <a:rPr lang="en-US" sz="3200" dirty="0"/>
              <a:t>Reduce the number of requests</a:t>
            </a:r>
          </a:p>
          <a:p>
            <a:r>
              <a:rPr lang="en-US" sz="3200" dirty="0"/>
              <a:t>Easier to Cache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5773003" y="1825625"/>
            <a:ext cx="58344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How?</a:t>
            </a:r>
          </a:p>
          <a:p>
            <a:endParaRPr lang="en-US" sz="3200" dirty="0"/>
          </a:p>
          <a:p>
            <a:r>
              <a:rPr lang="en-US" sz="3200" dirty="0"/>
              <a:t>ASP.NET Bundle Files</a:t>
            </a:r>
          </a:p>
          <a:p>
            <a:r>
              <a:rPr lang="en-US" sz="3200" dirty="0"/>
              <a:t>Gulp</a:t>
            </a:r>
          </a:p>
          <a:p>
            <a:r>
              <a:rPr lang="en-US" sz="3200" dirty="0"/>
              <a:t>Bundler and </a:t>
            </a:r>
            <a:r>
              <a:rPr lang="en-US" sz="3200" dirty="0" err="1"/>
              <a:t>Minifier</a:t>
            </a:r>
            <a:r>
              <a:rPr lang="en-US" sz="3200" dirty="0"/>
              <a:t> Extension</a:t>
            </a:r>
          </a:p>
        </p:txBody>
      </p:sp>
    </p:spTree>
    <p:extLst>
      <p:ext uri="{BB962C8B-B14F-4D97-AF65-F5344CB8AC3E}">
        <p14:creationId xmlns:p14="http://schemas.microsoft.com/office/powerpoint/2010/main" val="12552502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Images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57996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What?</a:t>
            </a:r>
          </a:p>
          <a:p>
            <a:endParaRPr lang="en-US" sz="2400" dirty="0"/>
          </a:p>
          <a:p>
            <a:r>
              <a:rPr lang="en-US" sz="2400" dirty="0"/>
              <a:t>Reduce file size</a:t>
            </a:r>
          </a:p>
          <a:p>
            <a:r>
              <a:rPr lang="en-US" sz="2400" dirty="0"/>
              <a:t>Reduce the number of requests</a:t>
            </a:r>
          </a:p>
          <a:p>
            <a:r>
              <a:rPr lang="en-US" sz="2400" dirty="0"/>
              <a:t>Serve them from fast servers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5773003" y="1825625"/>
            <a:ext cx="58344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How?</a:t>
            </a:r>
          </a:p>
          <a:p>
            <a:endParaRPr lang="en-US" sz="2400" dirty="0"/>
          </a:p>
          <a:p>
            <a:r>
              <a:rPr lang="en-US" sz="2400" dirty="0"/>
              <a:t>Shrinking your images</a:t>
            </a:r>
          </a:p>
          <a:p>
            <a:r>
              <a:rPr lang="en-US" sz="2400" dirty="0"/>
              <a:t>Image sprites</a:t>
            </a:r>
          </a:p>
          <a:p>
            <a:r>
              <a:rPr lang="en-US" sz="2400" dirty="0"/>
              <a:t>Icon Font (</a:t>
            </a:r>
            <a:r>
              <a:rPr lang="en-US" sz="2400" dirty="0" err="1"/>
              <a:t>Glyphicons</a:t>
            </a:r>
            <a:r>
              <a:rPr lang="en-US" sz="2400" dirty="0"/>
              <a:t>/Font Awesome)</a:t>
            </a:r>
          </a:p>
          <a:p>
            <a:r>
              <a:rPr lang="en-US" sz="2400" dirty="0"/>
              <a:t>CDNs</a:t>
            </a:r>
          </a:p>
        </p:txBody>
      </p:sp>
    </p:spTree>
    <p:extLst>
      <p:ext uri="{BB962C8B-B14F-4D97-AF65-F5344CB8AC3E}">
        <p14:creationId xmlns:p14="http://schemas.microsoft.com/office/powerpoint/2010/main" val="27448342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… part 2</a:t>
            </a:r>
          </a:p>
        </p:txBody>
      </p:sp>
      <p:pic>
        <p:nvPicPr>
          <p:cNvPr id="8194" name="Picture 2" descr="http://treasure.diylol.com/uploads/post/image/897386/resized_all_the_thing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67135"/>
            <a:ext cx="6595044" cy="4946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97654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03" y="1265759"/>
            <a:ext cx="10343368" cy="20537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803" y="3488922"/>
            <a:ext cx="2822172" cy="2859490"/>
          </a:xfrm>
          <a:prstGeom prst="rect">
            <a:avLst/>
          </a:prstGeom>
        </p:spPr>
      </p:pic>
      <p:pic>
        <p:nvPicPr>
          <p:cNvPr id="9218" name="Picture 2" descr="http://www.theymakeicons.com/icon?id=11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5362" y="4020995"/>
            <a:ext cx="200025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http://www.gannett-cdn.com/experiments/usatoday/2014/11/airport-interactive/img/loader-white.gif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7933" y="3802274"/>
            <a:ext cx="2600799" cy="260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57687" y="260500"/>
            <a:ext cx="10515600" cy="835878"/>
          </a:xfrm>
        </p:spPr>
        <p:txBody>
          <a:bodyPr/>
          <a:lstStyle/>
          <a:p>
            <a:r>
              <a:rPr lang="en-US" dirty="0"/>
              <a:t>Progress Controls</a:t>
            </a:r>
          </a:p>
        </p:txBody>
      </p:sp>
    </p:spTree>
    <p:extLst>
      <p:ext uri="{BB962C8B-B14F-4D97-AF65-F5344CB8AC3E}">
        <p14:creationId xmlns:p14="http://schemas.microsoft.com/office/powerpoint/2010/main" val="32477107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592132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Even More Demos</a:t>
            </a:r>
          </a:p>
        </p:txBody>
      </p:sp>
    </p:spTree>
    <p:extLst>
      <p:ext uri="{BB962C8B-B14F-4D97-AF65-F5344CB8AC3E}">
        <p14:creationId xmlns:p14="http://schemas.microsoft.com/office/powerpoint/2010/main" val="36465108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Performance a Priority (Time = Money)</a:t>
            </a:r>
          </a:p>
          <a:p>
            <a:r>
              <a:rPr lang="en-US" dirty="0"/>
              <a:t>Think like a scientist. (Measure | Experiment | Repeat)</a:t>
            </a:r>
          </a:p>
          <a:p>
            <a:r>
              <a:rPr lang="en-US" dirty="0"/>
              <a:t>Be mindful about data access</a:t>
            </a:r>
          </a:p>
          <a:p>
            <a:r>
              <a:rPr lang="en-US" dirty="0" err="1"/>
              <a:t>Async</a:t>
            </a:r>
            <a:r>
              <a:rPr lang="en-US" dirty="0"/>
              <a:t> all the things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8731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Choice is Yours.</a:t>
            </a:r>
          </a:p>
        </p:txBody>
      </p:sp>
      <p:pic>
        <p:nvPicPr>
          <p:cNvPr id="1026" name="Picture 2" descr="https://i.ytimg.com/vi/VMJqIyW849s/hq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4572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kids.nationalgeographic.com/content/dam/kids/photos/animals/Mammals/A-G/cheetah-runni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58362" y="1690688"/>
            <a:ext cx="6109109" cy="3436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8909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24" y="989351"/>
            <a:ext cx="3867462" cy="38674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4560" y="989352"/>
            <a:ext cx="4762217" cy="38674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8424696" y="1761345"/>
            <a:ext cx="3867462" cy="2323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51692" y="5130370"/>
            <a:ext cx="19037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Mindset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71490" y="5130370"/>
            <a:ext cx="12483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Tools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9455094" y="5138751"/>
            <a:ext cx="15616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Tactics</a:t>
            </a:r>
          </a:p>
        </p:txBody>
      </p:sp>
    </p:spTree>
    <p:extLst>
      <p:ext uri="{BB962C8B-B14F-4D97-AF65-F5344CB8AC3E}">
        <p14:creationId xmlns:p14="http://schemas.microsoft.com/office/powerpoint/2010/main" val="19943201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4464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8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052925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43502"/>
            <a:ext cx="9144000" cy="1957721"/>
          </a:xfrm>
        </p:spPr>
        <p:txBody>
          <a:bodyPr/>
          <a:lstStyle/>
          <a:p>
            <a:pPr algn="l"/>
            <a:r>
              <a:rPr lang="en-US" dirty="0"/>
              <a:t>Full Stack ASP.NET Performance Tuning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612691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Dustin J 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Website: </a:t>
            </a:r>
            <a:r>
              <a:rPr lang="en-US" dirty="0" err="1"/>
              <a:t>www.dustinewers.com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DustinEwers</a:t>
            </a:r>
            <a:r>
              <a:rPr lang="en-US" dirty="0"/>
              <a:t>/asp-net-performance </a:t>
            </a:r>
          </a:p>
        </p:txBody>
      </p:sp>
    </p:spTree>
    <p:extLst>
      <p:ext uri="{BB962C8B-B14F-4D97-AF65-F5344CB8AC3E}">
        <p14:creationId xmlns:p14="http://schemas.microsoft.com/office/powerpoint/2010/main" val="11950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350" y="10477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Things we’re not going to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50" y="1565275"/>
            <a:ext cx="4034051" cy="4351338"/>
          </a:xfrm>
        </p:spPr>
        <p:txBody>
          <a:bodyPr>
            <a:normAutofit/>
          </a:bodyPr>
          <a:lstStyle/>
          <a:p>
            <a:r>
              <a:rPr lang="en-US" sz="3600" dirty="0"/>
              <a:t>Hardware</a:t>
            </a:r>
          </a:p>
          <a:p>
            <a:r>
              <a:rPr lang="en-US" sz="3600" dirty="0"/>
              <a:t>Server Settings</a:t>
            </a:r>
          </a:p>
          <a:p>
            <a:r>
              <a:rPr lang="en-US" sz="3600" dirty="0"/>
              <a:t>SQL Server Tuning</a:t>
            </a:r>
          </a:p>
          <a:p>
            <a:pPr marL="0" indent="0">
              <a:buNone/>
            </a:pPr>
            <a:endParaRPr lang="en-US" sz="3600" dirty="0"/>
          </a:p>
        </p:txBody>
      </p:sp>
      <p:pic>
        <p:nvPicPr>
          <p:cNvPr id="10242" name="Picture 2" descr="http://cdn.shopify.com/s/files/1/0728/8277/t/13/assets/promo-4.jpg?560640458904044845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2251" y="1512888"/>
            <a:ext cx="6456765" cy="430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903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55188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13800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226273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4340"/>
            <a:ext cx="12192000" cy="598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 Performance Improvements = Big Bucks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Walmart – every 1 second of load time = +2% conversion rate</a:t>
            </a:r>
          </a:p>
          <a:p>
            <a:r>
              <a:rPr lang="en-US" sz="2800" dirty="0"/>
              <a:t>Walmart – every 100 </a:t>
            </a:r>
            <a:r>
              <a:rPr lang="en-US" sz="2800" dirty="0" err="1"/>
              <a:t>ms</a:t>
            </a:r>
            <a:r>
              <a:rPr lang="en-US" sz="2800" dirty="0"/>
              <a:t> = +1% revenue</a:t>
            </a:r>
          </a:p>
          <a:p>
            <a:r>
              <a:rPr lang="en-US" sz="2800" dirty="0" err="1"/>
              <a:t>Staples.com</a:t>
            </a:r>
            <a:r>
              <a:rPr lang="en-US" sz="2800" dirty="0"/>
              <a:t> – 1 second = +10% conversion rate</a:t>
            </a:r>
          </a:p>
          <a:p>
            <a:r>
              <a:rPr lang="en-US" sz="2800" dirty="0"/>
              <a:t>Mozilla – 2.2 seconds = +15.4% downloads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625874"/>
            <a:ext cx="10131425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i="1" dirty="0"/>
              <a:t>Two hundred and fifty milliseconds, either slower or faster, is close to the magic number for competitive advantage on the Web. </a:t>
            </a:r>
            <a:endParaRPr lang="en-US" sz="3600" dirty="0"/>
          </a:p>
          <a:p>
            <a:pPr marL="0" indent="0">
              <a:buNone/>
            </a:pPr>
            <a:r>
              <a:rPr lang="en-US" sz="2800" b="1" dirty="0"/>
              <a:t>—HARRY SHUM, </a:t>
            </a:r>
          </a:p>
          <a:p>
            <a:pPr marL="0" indent="0">
              <a:buNone/>
            </a:pPr>
            <a:r>
              <a:rPr lang="en-US" sz="2800" b="1" dirty="0"/>
              <a:t>EXECUTIVE VP OF TECHNOLOGY AND RESEARCH, MICROSOFT </a:t>
            </a:r>
            <a:endParaRPr lang="en-US" sz="28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6298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12709</TotalTime>
  <Words>1162</Words>
  <Application>Microsoft Office PowerPoint</Application>
  <PresentationFormat>Widescreen</PresentationFormat>
  <Paragraphs>232</Paragraphs>
  <Slides>41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Arial</vt:lpstr>
      <vt:lpstr>Calibri</vt:lpstr>
      <vt:lpstr>Calibri Light</vt:lpstr>
      <vt:lpstr>Office Theme</vt:lpstr>
      <vt:lpstr>Full Stack ASP.NET Performance Tuning</vt:lpstr>
      <vt:lpstr>Speak up!</vt:lpstr>
      <vt:lpstr>Roadmap</vt:lpstr>
      <vt:lpstr>PowerPoint Presentation</vt:lpstr>
      <vt:lpstr>Things we’re not going to cover</vt:lpstr>
      <vt:lpstr>Why?</vt:lpstr>
      <vt:lpstr>PowerPoint Presentation</vt:lpstr>
      <vt:lpstr>Small Performance Improvements = Big Bucks</vt:lpstr>
      <vt:lpstr>PowerPoint Presentation</vt:lpstr>
      <vt:lpstr>People hate slow sites</vt:lpstr>
      <vt:lpstr>Slow sites are harder to use</vt:lpstr>
      <vt:lpstr>Do you want this to be your app?</vt:lpstr>
      <vt:lpstr>What’s Fast?</vt:lpstr>
      <vt:lpstr>What do people expect?</vt:lpstr>
      <vt:lpstr>Can I cheat? </vt:lpstr>
      <vt:lpstr>Think like a Scientist!</vt:lpstr>
      <vt:lpstr>Scientist Mindset</vt:lpstr>
      <vt:lpstr>Tests</vt:lpstr>
      <vt:lpstr>Keeping Time</vt:lpstr>
      <vt:lpstr>Tracking Performance</vt:lpstr>
      <vt:lpstr>PowerPoint Presentation</vt:lpstr>
      <vt:lpstr>PowerPoint Presentation</vt:lpstr>
      <vt:lpstr>Data Layer</vt:lpstr>
      <vt:lpstr>Demos</vt:lpstr>
      <vt:lpstr>When you see someone  get a whole 50 item object graph  for a five field grid...</vt:lpstr>
      <vt:lpstr>Data Caching</vt:lpstr>
      <vt:lpstr>MVC Layer</vt:lpstr>
      <vt:lpstr>PowerPoint Presentation</vt:lpstr>
      <vt:lpstr>Serialization</vt:lpstr>
      <vt:lpstr>Be Careful About What You Log</vt:lpstr>
      <vt:lpstr>More Demos</vt:lpstr>
      <vt:lpstr>Client Side Layer</vt:lpstr>
      <vt:lpstr>Bundling and Minification (JS and CSS)</vt:lpstr>
      <vt:lpstr>Dealing with Images</vt:lpstr>
      <vt:lpstr>Async… part 2</vt:lpstr>
      <vt:lpstr>Progress Controls</vt:lpstr>
      <vt:lpstr>Even More Demos</vt:lpstr>
      <vt:lpstr>Takeaways</vt:lpstr>
      <vt:lpstr>The Choice is Yours.</vt:lpstr>
      <vt:lpstr>Questions?</vt:lpstr>
      <vt:lpstr>Full Stack ASP.NET Performance Tuning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Full Stack ASP.NET Performance Tuning</dc:title>
  <dc:creator>Dustin Ewers</dc:creator>
  <cp:lastModifiedBy>Dustin Ewers</cp:lastModifiedBy>
  <cp:revision>160</cp:revision>
  <dcterms:created xsi:type="dcterms:W3CDTF">2016-06-16T01:18:28Z</dcterms:created>
  <dcterms:modified xsi:type="dcterms:W3CDTF">2016-07-05T17:57:45Z</dcterms:modified>
</cp:coreProperties>
</file>

<file path=docProps/thumbnail.jpeg>
</file>